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115"/>
  </p:handoutMasterIdLst>
  <p:sldIdLst>
    <p:sldId id="529" r:id="rId3"/>
    <p:sldId id="1028" r:id="rId4"/>
    <p:sldId id="924" r:id="rId5"/>
    <p:sldId id="623" r:id="rId6"/>
    <p:sldId id="823" r:id="rId7"/>
    <p:sldId id="927" r:id="rId8"/>
    <p:sldId id="821" r:id="rId9"/>
    <p:sldId id="822" r:id="rId10"/>
    <p:sldId id="824" r:id="rId11"/>
    <p:sldId id="825" r:id="rId12"/>
    <p:sldId id="826" r:id="rId13"/>
    <p:sldId id="827" r:id="rId14"/>
    <p:sldId id="828" r:id="rId15"/>
    <p:sldId id="829" r:id="rId16"/>
    <p:sldId id="925" r:id="rId17"/>
    <p:sldId id="421" r:id="rId18"/>
    <p:sldId id="617" r:id="rId20"/>
    <p:sldId id="620" r:id="rId21"/>
    <p:sldId id="618" r:id="rId22"/>
    <p:sldId id="619" r:id="rId23"/>
    <p:sldId id="621" r:id="rId24"/>
    <p:sldId id="622" r:id="rId25"/>
    <p:sldId id="626" r:id="rId26"/>
    <p:sldId id="624" r:id="rId27"/>
    <p:sldId id="625" r:id="rId28"/>
    <p:sldId id="627" r:id="rId29"/>
    <p:sldId id="721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40" r:id="rId39"/>
    <p:sldId id="441" r:id="rId40"/>
    <p:sldId id="442" r:id="rId41"/>
    <p:sldId id="444" r:id="rId42"/>
    <p:sldId id="445" r:id="rId43"/>
    <p:sldId id="446" r:id="rId44"/>
    <p:sldId id="447" r:id="rId45"/>
    <p:sldId id="450" r:id="rId46"/>
    <p:sldId id="528" r:id="rId47"/>
    <p:sldId id="1031" r:id="rId48"/>
    <p:sldId id="1032" r:id="rId49"/>
    <p:sldId id="452" r:id="rId50"/>
    <p:sldId id="453" r:id="rId51"/>
    <p:sldId id="456" r:id="rId52"/>
    <p:sldId id="457" r:id="rId53"/>
    <p:sldId id="458" r:id="rId54"/>
    <p:sldId id="459" r:id="rId55"/>
    <p:sldId id="454" r:id="rId56"/>
    <p:sldId id="455" r:id="rId57"/>
    <p:sldId id="520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510" r:id="rId72"/>
    <p:sldId id="616" r:id="rId73"/>
    <p:sldId id="473" r:id="rId74"/>
    <p:sldId id="474" r:id="rId75"/>
    <p:sldId id="481" r:id="rId76"/>
    <p:sldId id="482" r:id="rId77"/>
    <p:sldId id="483" r:id="rId78"/>
    <p:sldId id="484" r:id="rId79"/>
    <p:sldId id="485" r:id="rId80"/>
    <p:sldId id="486" r:id="rId81"/>
    <p:sldId id="487" r:id="rId82"/>
    <p:sldId id="490" r:id="rId83"/>
    <p:sldId id="491" r:id="rId84"/>
    <p:sldId id="492" r:id="rId85"/>
    <p:sldId id="493" r:id="rId86"/>
    <p:sldId id="494" r:id="rId87"/>
    <p:sldId id="514" r:id="rId88"/>
    <p:sldId id="1039" r:id="rId89"/>
    <p:sldId id="1035" r:id="rId90"/>
    <p:sldId id="1036" r:id="rId91"/>
    <p:sldId id="1037" r:id="rId92"/>
    <p:sldId id="1038" r:id="rId93"/>
    <p:sldId id="1033" r:id="rId94"/>
    <p:sldId id="1034" r:id="rId95"/>
    <p:sldId id="495" r:id="rId96"/>
    <p:sldId id="496" r:id="rId97"/>
    <p:sldId id="497" r:id="rId98"/>
    <p:sldId id="498" r:id="rId99"/>
    <p:sldId id="499" r:id="rId100"/>
    <p:sldId id="500" r:id="rId101"/>
    <p:sldId id="501" r:id="rId102"/>
    <p:sldId id="502" r:id="rId103"/>
    <p:sldId id="503" r:id="rId104"/>
    <p:sldId id="504" r:id="rId105"/>
    <p:sldId id="505" r:id="rId106"/>
    <p:sldId id="506" r:id="rId107"/>
    <p:sldId id="507" r:id="rId108"/>
    <p:sldId id="508" r:id="rId109"/>
    <p:sldId id="509" r:id="rId110"/>
    <p:sldId id="488" r:id="rId111"/>
    <p:sldId id="489" r:id="rId112"/>
    <p:sldId id="511" r:id="rId113"/>
    <p:sldId id="513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CC0066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 autoAdjust="0"/>
    <p:restoredTop sz="95810" autoAdjust="0"/>
  </p:normalViewPr>
  <p:slideViewPr>
    <p:cSldViewPr>
      <p:cViewPr>
        <p:scale>
          <a:sx n="120" d="100"/>
          <a:sy n="120" d="100"/>
        </p:scale>
        <p:origin x="608" y="208"/>
      </p:cViewPr>
      <p:guideLst>
        <p:guide orient="horz" pos="3697"/>
        <p:guide pos="52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28" y="168"/>
      </p:cViewPr>
      <p:guideLst>
        <p:guide orient="horz" pos="2880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handoutMaster" Target="handoutMasters/handoutMaster1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E261-1AF7-44E6-9C6D-1325AD47BB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5A97C-5671-4871-BE53-115B9C8B2E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CC87F-44A0-404E-8D82-69867E08B6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45555-98E9-4382-917C-2738CF7D38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25801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6FF2-652F-462F-9E0D-43EF2F2AA6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 descr="D:\WorkPlace\RiceNet\RiceNetDB\浙大logo_白色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72" y="44627"/>
            <a:ext cx="684020" cy="6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3059832" y="6799684"/>
            <a:ext cx="6084168" cy="58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236296" y="3299"/>
            <a:ext cx="1907704" cy="9267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3676" y="2492110"/>
            <a:ext cx="9144000" cy="14960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" y="4040397"/>
            <a:ext cx="846043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687243" y="2444016"/>
            <a:ext cx="846043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" y="6799684"/>
            <a:ext cx="3275855" cy="583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7B584-CC1E-4CF8-998F-FB8A98B159B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641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AD4B-A7B9-4B88-B821-AB8980F4AB9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467544" y="6453336"/>
            <a:ext cx="8208912" cy="398678"/>
            <a:chOff x="467544" y="6453336"/>
            <a:chExt cx="8208912" cy="398678"/>
          </a:xfrm>
        </p:grpSpPr>
        <p:sp>
          <p:nvSpPr>
            <p:cNvPr id="9" name="矩形 8"/>
            <p:cNvSpPr/>
            <p:nvPr userDrawn="1"/>
          </p:nvSpPr>
          <p:spPr>
            <a:xfrm>
              <a:off x="467544" y="6765485"/>
              <a:ext cx="8208912" cy="8652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469654" y="6453336"/>
              <a:ext cx="8206801" cy="312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188640"/>
            <a:ext cx="8229600" cy="792088"/>
          </a:xfrm>
        </p:spPr>
        <p:txBody>
          <a:bodyPr>
            <a:normAutofit/>
          </a:bodyPr>
          <a:lstStyle>
            <a:lvl1pPr algn="l">
              <a:defRPr sz="2400" b="1">
                <a:latin typeface="Times New Roman" panose="02020503050405090304" charset="0"/>
                <a:ea typeface="+mn-ea"/>
              </a:defRPr>
            </a:lvl1pPr>
          </a:lstStyle>
          <a:p>
            <a:r>
              <a:rPr lang="zh-CN" altLang="en-US">
                <a:sym typeface="+mn-ea"/>
              </a:rPr>
              <a:t>上机实习四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156176" y="6426847"/>
            <a:ext cx="2133600" cy="365125"/>
          </a:xfrm>
        </p:spPr>
        <p:txBody>
          <a:bodyPr/>
          <a:lstStyle>
            <a:lvl1pPr>
              <a:defRPr sz="1600" b="0">
                <a:solidFill>
                  <a:srgbClr val="0070C0"/>
                </a:solidFill>
                <a:latin typeface="+mj-lt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461210" y="947960"/>
            <a:ext cx="8211023" cy="39241"/>
            <a:chOff x="467543" y="908720"/>
            <a:chExt cx="8211023" cy="39241"/>
          </a:xfrm>
        </p:grpSpPr>
        <p:cxnSp>
          <p:nvCxnSpPr>
            <p:cNvPr id="14" name="直接连接符 13"/>
            <p:cNvCxnSpPr/>
            <p:nvPr userDrawn="1"/>
          </p:nvCxnSpPr>
          <p:spPr>
            <a:xfrm>
              <a:off x="469654" y="908720"/>
              <a:ext cx="8208912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/>
          </p:nvCxnSpPr>
          <p:spPr>
            <a:xfrm>
              <a:off x="467543" y="947961"/>
              <a:ext cx="8208912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6409690"/>
            <a:ext cx="412115" cy="41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75BF1-FC3D-4599-A75D-1E791CA9A9A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8E3ED-1D4C-496E-915D-751FAD50207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8D896-8359-43E3-ADC3-373BBB430B58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7C2ED-C1DC-44B9-B578-6B386AE98FB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FF3A-6863-4AAF-B40D-EF34F2EADF4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8A30-E50A-4FAA-9F47-57A03D4FE7B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8FA0D-833C-4FA1-9418-6BA61792E43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55144-E3E1-4D02-841B-01CFC172F75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b="1">
                <a:sym typeface="+mn-ea"/>
              </a:rPr>
              <a:t>上机实习四</a:t>
            </a:r>
            <a:r>
              <a:rPr lang="zh-CN" altLang="en-US">
                <a:sym typeface="+mn-ea"/>
              </a:rPr>
              <a:t>：单细胞转录组与空间转录组整合分析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CC56FF2-652F-462F-9E0D-43EF2F2AA6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157095"/>
            <a:ext cx="8229600" cy="341122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865" y="1212215"/>
            <a:ext cx="7032625" cy="491426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988695" y="366141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828290"/>
            <a:ext cx="8229600" cy="206883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94310" y="366014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7465" y="1600200"/>
            <a:ext cx="65284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294890"/>
            <a:ext cx="8229600" cy="313626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354965" y="347853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950" y="1600200"/>
            <a:ext cx="7656830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457200" y="2878455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57200" y="482092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490470"/>
            <a:ext cx="8229600" cy="274510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598420"/>
            <a:ext cx="8229600" cy="252920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435860"/>
            <a:ext cx="8229600" cy="285369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695" y="1600200"/>
            <a:ext cx="66579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5355" y="1600200"/>
            <a:ext cx="47326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6395"/>
            <a:ext cx="8229600" cy="445325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425065"/>
            <a:ext cx="8229600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Q&amp;A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68450"/>
            <a:ext cx="8229600" cy="1008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2755265"/>
            <a:ext cx="7063105" cy="2072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635250"/>
            <a:ext cx="8229600" cy="2454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251710"/>
            <a:ext cx="8229600" cy="3221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760" y="0"/>
            <a:ext cx="58724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01190"/>
            <a:ext cx="8229600" cy="39230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38020"/>
            <a:ext cx="8229600" cy="3849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3375"/>
            <a:ext cx="8229600" cy="45192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注意事项：</a:t>
            </a:r>
            <a:endParaRPr lang="zh-CN" altLang="en-US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/>
              <a:t>计算压力较大，可以错峰</a:t>
            </a:r>
            <a:r>
              <a:rPr lang="zh-CN" altLang="en-US">
                <a:sym typeface="+mn-ea"/>
              </a:rPr>
              <a:t>计</a:t>
            </a:r>
            <a:r>
              <a:rPr lang="zh-CN" altLang="en-US"/>
              <a:t>算</a:t>
            </a:r>
            <a:endParaRPr lang="zh-CN" altLang="en-US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/>
              <a:t>读取</a:t>
            </a:r>
            <a:r>
              <a:rPr lang="en-US" altLang="zh-CN"/>
              <a:t>session</a:t>
            </a:r>
            <a:r>
              <a:rPr lang="zh-CN" altLang="en-US"/>
              <a:t>，计算结果已经保存，尽量不要先跑程序，因为有些步骤</a:t>
            </a:r>
            <a:r>
              <a:rPr lang="zh-CN" altLang="en-US">
                <a:sym typeface="+mn-ea"/>
              </a:rPr>
              <a:t>计算压力较大</a:t>
            </a:r>
            <a:endParaRPr lang="zh-CN" altLang="en-US">
              <a:sym typeface="+mn-ea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>
                <a:sym typeface="+mn-ea"/>
              </a:rPr>
              <a:t>自带电脑需确保预置软件已安装</a:t>
            </a:r>
            <a:endParaRPr lang="zh-CN" altLang="en-US">
              <a:sym typeface="+mn-ea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>
                <a:sym typeface="+mn-ea"/>
              </a:rPr>
              <a:t>有序交流与提问</a:t>
            </a:r>
            <a:endParaRPr lang="zh-CN" altLang="en-US">
              <a:sym typeface="+mn-ea"/>
            </a:endParaRPr>
          </a:p>
          <a:p>
            <a:pPr marL="514350" indent="-514350">
              <a:buAutoNum type="arabicPeriod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45945"/>
            <a:ext cx="8229600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52930"/>
            <a:ext cx="8229600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945" y="1600200"/>
            <a:ext cx="72294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8085" y="1600200"/>
            <a:ext cx="67671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4715" y="1600200"/>
            <a:ext cx="73539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2395" y="92075"/>
            <a:ext cx="6867525" cy="6699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555" y="1118235"/>
            <a:ext cx="7395210" cy="54749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6325"/>
            <a:ext cx="914400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782955"/>
            <a:ext cx="8229600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43050"/>
            <a:ext cx="8229600" cy="3119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140" y="615315"/>
            <a:ext cx="8762365" cy="52304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450" y="730250"/>
            <a:ext cx="8800465" cy="5264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0415" y="1600200"/>
            <a:ext cx="75819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7395" y="1600200"/>
            <a:ext cx="76479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6285" y="1600200"/>
            <a:ext cx="76301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125" y="1600200"/>
            <a:ext cx="76511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1685" y="1600200"/>
            <a:ext cx="75799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9145" y="1600200"/>
            <a:ext cx="75850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760" y="1600200"/>
            <a:ext cx="76492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7715" y="1600200"/>
            <a:ext cx="76073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135" y="1132205"/>
            <a:ext cx="5846445" cy="4479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16510"/>
            <a:ext cx="5165725" cy="50374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6960" y="5728970"/>
            <a:ext cx="64630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https://www.anaconda.com/products/individual#download-section</a:t>
            </a:r>
            <a:endParaRPr lang="zh-CN" altLang="en-US"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9780" y="1600200"/>
            <a:ext cx="75831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1600200"/>
            <a:ext cx="76187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7715" y="1600200"/>
            <a:ext cx="76073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8190" y="1600200"/>
            <a:ext cx="76263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6415" y="1600200"/>
            <a:ext cx="80899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3580130"/>
            <a:ext cx="8229600" cy="565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34770"/>
            <a:ext cx="8229600" cy="4455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4230" y="5755640"/>
            <a:ext cx="7482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600"/>
              <a:t>&gt; 5w cells</a:t>
            </a:r>
            <a:endParaRPr lang="en-US" altLang="zh-CN" sz="3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910" y="1059180"/>
            <a:ext cx="8455025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12570"/>
            <a:ext cx="8229600" cy="3634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46735" y="1263650"/>
            <a:ext cx="8140065" cy="4949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-12700"/>
            <a:ext cx="3715385" cy="4186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70075"/>
            <a:ext cx="8229600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990" y="1600200"/>
            <a:ext cx="77793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11325"/>
            <a:ext cx="8229600" cy="43027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6415" y="1600200"/>
            <a:ext cx="80899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277110"/>
            <a:ext cx="8229600" cy="3171825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73660" y="392430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6715"/>
            <a:ext cx="8229600" cy="44126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650365"/>
            <a:ext cx="5905500" cy="45059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2590" y="1631315"/>
            <a:ext cx="8229600" cy="2617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4453255"/>
            <a:ext cx="8486775" cy="11747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1430" y="1600200"/>
            <a:ext cx="65805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590" y="1600200"/>
            <a:ext cx="63061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810" y="1600200"/>
            <a:ext cx="786511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726690"/>
            <a:ext cx="8229600" cy="22726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84045"/>
            <a:ext cx="8229600" cy="39573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8545" y="1600200"/>
            <a:ext cx="7026275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556260" y="197993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556260" y="299593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054225"/>
            <a:ext cx="8229600" cy="361696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300355" y="241046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028190"/>
            <a:ext cx="8229600" cy="3669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0615" y="1600200"/>
            <a:ext cx="6922135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808990" y="2026285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554605"/>
            <a:ext cx="82296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785" y="1600200"/>
            <a:ext cx="72491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110740"/>
            <a:ext cx="8229600" cy="35045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3411855"/>
            <a:ext cx="82296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143635"/>
            <a:ext cx="8520430" cy="38207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9140" y="1600200"/>
            <a:ext cx="7665085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600710" y="3112135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1105" y="1600200"/>
            <a:ext cx="67005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24990"/>
            <a:ext cx="8229600" cy="407606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212975"/>
            <a:ext cx="8229600" cy="33000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0200"/>
            <a:ext cx="8229600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35" y="1224280"/>
            <a:ext cx="8719820" cy="525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60" y="337185"/>
            <a:ext cx="4876165" cy="150050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5830" y="1600200"/>
            <a:ext cx="72910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2940" y="1600200"/>
            <a:ext cx="78174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6405" y="1192530"/>
            <a:ext cx="6223635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54835"/>
            <a:ext cx="8229600" cy="4371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835" y="1224915"/>
            <a:ext cx="69862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https://github.com/JiaqiLiZju/Spatial.RNA.intergrate</a:t>
            </a:r>
            <a:endParaRPr lang="zh-CN" altLang="en-US"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59585"/>
            <a:ext cx="8229600" cy="42068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9470" y="1600200"/>
            <a:ext cx="7464425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563245" y="448945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140585"/>
            <a:ext cx="822960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95475"/>
            <a:ext cx="8229600" cy="39350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6575" y="1600200"/>
            <a:ext cx="806958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3367405"/>
            <a:ext cx="8229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34770"/>
            <a:ext cx="8229600" cy="41884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70355"/>
            <a:ext cx="82296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7745" y="291465"/>
            <a:ext cx="7127875" cy="6274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344420"/>
            <a:ext cx="8229600" cy="303657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26515"/>
            <a:ext cx="8229600" cy="43789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2245" y="65405"/>
            <a:ext cx="6239510" cy="657733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0640" y="381635"/>
            <a:ext cx="6182995" cy="63322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7235" y="1600200"/>
            <a:ext cx="7668895" cy="45262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563245" y="3226435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106805"/>
            <a:ext cx="8020685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60" y="3254375"/>
            <a:ext cx="5664835" cy="1795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90" y="5005705"/>
            <a:ext cx="5544185" cy="175704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59890"/>
            <a:ext cx="8229600" cy="440563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755265"/>
            <a:ext cx="8229600" cy="22148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241300" y="4271645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39570"/>
            <a:ext cx="8229600" cy="444627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335915" y="4593590"/>
            <a:ext cx="630555" cy="4044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830705"/>
            <a:ext cx="8229600" cy="406463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18745"/>
            <a:ext cx="6739890" cy="6619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Times New Roman"/>
        <a:ea typeface="仿宋"/>
        <a:cs typeface=""/>
      </a:majorFont>
      <a:minorFont>
        <a:latin typeface="Times New Roman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WPS 文字</Application>
  <PresentationFormat>全屏显示(4:3)</PresentationFormat>
  <Paragraphs>241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5" baseType="lpstr">
      <vt:lpstr>Arial</vt:lpstr>
      <vt:lpstr>方正书宋_GBK</vt:lpstr>
      <vt:lpstr>Wingdings</vt:lpstr>
      <vt:lpstr>Times New Roman</vt:lpstr>
      <vt:lpstr>仿宋</vt:lpstr>
      <vt:lpstr>汉仪仿宋KW</vt:lpstr>
      <vt:lpstr>微软雅黑</vt:lpstr>
      <vt:lpstr>汉仪旗黑KW</vt:lpstr>
      <vt:lpstr>宋体</vt:lpstr>
      <vt:lpstr>Arial Unicode MS</vt:lpstr>
      <vt:lpstr>Calibri</vt:lpstr>
      <vt:lpstr>Helvetica Neue</vt:lpstr>
      <vt:lpstr>汉仪书宋二KW</vt:lpstr>
      <vt:lpstr>Office 主题</vt:lpstr>
      <vt:lpstr>上机实习四：单细胞转录组与空间转录组整合分析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王晶</dc:creator>
  <cp:lastModifiedBy>jiaqili</cp:lastModifiedBy>
  <cp:revision>1228</cp:revision>
  <dcterms:created xsi:type="dcterms:W3CDTF">2021-07-17T15:31:21Z</dcterms:created>
  <dcterms:modified xsi:type="dcterms:W3CDTF">2021-07-17T15:31:21Z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